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y="6858000" cx="12192000"/>
  <p:notesSz cx="6858000" cy="9144000"/>
  <p:embeddedFontLst>
    <p:embeddedFont>
      <p:font typeface="Open Sans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914">
          <p15:clr>
            <a:srgbClr val="A4A3A4"/>
          </p15:clr>
        </p15:guide>
        <p15:guide id="4" orient="horz" pos="391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9" roundtripDataSignature="AMtx7mirtVwWcqNJS+Q47DkY8cnLm1TI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  <p:guide pos="914"/>
        <p:guide pos="391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OpenSans-regular.fntdata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OpenSans-italic.fntdata"/><Relationship Id="rId12" Type="http://schemas.openxmlformats.org/officeDocument/2006/relationships/slide" Target="slides/slide7.xml"/><Relationship Id="rId56" Type="http://schemas.openxmlformats.org/officeDocument/2006/relationships/font" Target="fonts/OpenSans-bold.fntdata"/><Relationship Id="rId15" Type="http://schemas.openxmlformats.org/officeDocument/2006/relationships/slide" Target="slides/slide10.xml"/><Relationship Id="rId59" Type="http://customschemas.google.com/relationships/presentationmetadata" Target="metadata"/><Relationship Id="rId14" Type="http://schemas.openxmlformats.org/officeDocument/2006/relationships/slide" Target="slides/slide9.xml"/><Relationship Id="rId58" Type="http://schemas.openxmlformats.org/officeDocument/2006/relationships/font" Target="fonts/OpenSans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5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6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6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5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5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5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5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5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5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Relationship Id="rId4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jp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jp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jp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jpg"/><Relationship Id="rId4" Type="http://schemas.openxmlformats.org/officeDocument/2006/relationships/image" Target="../media/image15.png"/><Relationship Id="rId5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jp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jpg"/><Relationship Id="rId4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jpg"/><Relationship Id="rId4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jpg"/><Relationship Id="rId4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jpg"/><Relationship Id="rId4" Type="http://schemas.openxmlformats.org/officeDocument/2006/relationships/image" Target="../media/image1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jpg"/><Relationship Id="rId4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jpg"/><Relationship Id="rId4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jpg"/><Relationship Id="rId4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jpg"/><Relationship Id="rId4" Type="http://schemas.openxmlformats.org/officeDocument/2006/relationships/image" Target="../media/image21.png"/><Relationship Id="rId5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jpg"/><Relationship Id="rId4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jpg"/><Relationship Id="rId4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jpg"/><Relationship Id="rId4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jpg"/><Relationship Id="rId4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jpg"/><Relationship Id="rId4" Type="http://schemas.openxmlformats.org/officeDocument/2006/relationships/image" Target="../media/image27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.jpg"/><Relationship Id="rId4" Type="http://schemas.openxmlformats.org/officeDocument/2006/relationships/image" Target="../media/image27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.jpg"/><Relationship Id="rId4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.jpg"/><Relationship Id="rId4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.jpg"/><Relationship Id="rId4" Type="http://schemas.openxmlformats.org/officeDocument/2006/relationships/image" Target="../media/image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.jpg"/><Relationship Id="rId4" Type="http://schemas.openxmlformats.org/officeDocument/2006/relationships/image" Target="../media/image2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jpg"/><Relationship Id="rId4" Type="http://schemas.openxmlformats.org/officeDocument/2006/relationships/hyperlink" Target="https://www.facebook.com/bluetech.br/" TargetMode="External"/><Relationship Id="rId11" Type="http://schemas.openxmlformats.org/officeDocument/2006/relationships/image" Target="../media/image39.png"/><Relationship Id="rId10" Type="http://schemas.openxmlformats.org/officeDocument/2006/relationships/hyperlink" Target="http://web.getblue.io/" TargetMode="External"/><Relationship Id="rId12" Type="http://schemas.openxmlformats.org/officeDocument/2006/relationships/hyperlink" Target="mailto:supportbr@getblue.io" TargetMode="External"/><Relationship Id="rId9" Type="http://schemas.openxmlformats.org/officeDocument/2006/relationships/image" Target="../media/image38.png"/><Relationship Id="rId5" Type="http://schemas.openxmlformats.org/officeDocument/2006/relationships/image" Target="../media/image36.png"/><Relationship Id="rId6" Type="http://schemas.openxmlformats.org/officeDocument/2006/relationships/hyperlink" Target="https://www.instagram.com/blueperformance/" TargetMode="External"/><Relationship Id="rId7" Type="http://schemas.openxmlformats.org/officeDocument/2006/relationships/image" Target="../media/image41.png"/><Relationship Id="rId8" Type="http://schemas.openxmlformats.org/officeDocument/2006/relationships/hyperlink" Target="https://www.linkedin.com/company/blueperformance/?viewAsMember=true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1567543" y="2668534"/>
            <a:ext cx="9056912" cy="2431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Conceitos Matemáticos aplicados ao Marketing Digital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0"/>
          <p:cNvGrpSpPr/>
          <p:nvPr/>
        </p:nvGrpSpPr>
        <p:grpSpPr>
          <a:xfrm>
            <a:off x="1097280" y="1486409"/>
            <a:ext cx="10389000" cy="3322256"/>
            <a:chOff x="1540897" y="2443073"/>
            <a:chExt cx="9859022" cy="3152775"/>
          </a:xfrm>
        </p:grpSpPr>
        <p:pic>
          <p:nvPicPr>
            <p:cNvPr descr="Subconjunto diagrama de Venn" id="138" name="Google Shape;138;p10"/>
            <p:cNvPicPr preferRelativeResize="0"/>
            <p:nvPr/>
          </p:nvPicPr>
          <p:blipFill rotWithShape="1">
            <a:blip r:embed="rId4">
              <a:alphaModFix/>
            </a:blip>
            <a:srcRect b="0" l="11631" r="20933" t="0"/>
            <a:stretch/>
          </p:blipFill>
          <p:spPr>
            <a:xfrm>
              <a:off x="7353251" y="2443073"/>
              <a:ext cx="4046668" cy="3152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Google Shape;139;p10"/>
            <p:cNvSpPr/>
            <p:nvPr/>
          </p:nvSpPr>
          <p:spPr>
            <a:xfrm>
              <a:off x="1540897" y="2680632"/>
              <a:ext cx="5400675" cy="26776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800">
                  <a:solidFill>
                    <a:srgbClr val="404040"/>
                  </a:solidFill>
                  <a:latin typeface="Open Sans"/>
                  <a:ea typeface="Open Sans"/>
                  <a:cs typeface="Open Sans"/>
                  <a:sym typeface="Open Sans"/>
                </a:rPr>
                <a:t>O conjunto B dos meses do ano que começam com a letra J é um subconjunto do conjunto A dos meses do ano. Assim, podemos representar esses conjuntos através do diagrama de Venn.</a:t>
              </a:r>
              <a:endPara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" name="Google Shape;140;p10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Diagrama de Venn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1"/>
          <p:cNvPicPr preferRelativeResize="0"/>
          <p:nvPr/>
        </p:nvPicPr>
        <p:blipFill rotWithShape="1">
          <a:blip r:embed="rId4">
            <a:alphaModFix/>
          </a:blip>
          <a:srcRect b="13498" l="9511" r="8530" t="14149"/>
          <a:stretch/>
        </p:blipFill>
        <p:spPr>
          <a:xfrm>
            <a:off x="1163268" y="1090291"/>
            <a:ext cx="9461870" cy="4480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1"/>
          <p:cNvSpPr txBox="1"/>
          <p:nvPr>
            <p:ph type="title"/>
          </p:nvPr>
        </p:nvSpPr>
        <p:spPr>
          <a:xfrm>
            <a:off x="1163268" y="360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Digital OOH - 2019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97482" y="430995"/>
            <a:ext cx="8197036" cy="6414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4335" y="696176"/>
            <a:ext cx="9183330" cy="5465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14"/>
          <p:cNvGrpSpPr/>
          <p:nvPr/>
        </p:nvGrpSpPr>
        <p:grpSpPr>
          <a:xfrm>
            <a:off x="1632154" y="106120"/>
            <a:ext cx="8927692" cy="6173812"/>
            <a:chOff x="1632154" y="106120"/>
            <a:chExt cx="8927692" cy="6173812"/>
          </a:xfrm>
        </p:grpSpPr>
        <p:pic>
          <p:nvPicPr>
            <p:cNvPr id="162" name="Google Shape;162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32154" y="106120"/>
              <a:ext cx="8927692" cy="61738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14"/>
            <p:cNvPicPr preferRelativeResize="0"/>
            <p:nvPr/>
          </p:nvPicPr>
          <p:blipFill rotWithShape="1">
            <a:blip r:embed="rId4">
              <a:alphaModFix/>
            </a:blip>
            <a:srcRect b="24558" l="44437" r="0" t="65567"/>
            <a:stretch/>
          </p:blipFill>
          <p:spPr>
            <a:xfrm>
              <a:off x="4257366" y="4168877"/>
              <a:ext cx="4960375" cy="60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14"/>
            <p:cNvPicPr preferRelativeResize="0"/>
            <p:nvPr/>
          </p:nvPicPr>
          <p:blipFill rotWithShape="1">
            <a:blip r:embed="rId4">
              <a:alphaModFix/>
            </a:blip>
            <a:srcRect b="24558" l="44437" r="0" t="65567"/>
            <a:stretch/>
          </p:blipFill>
          <p:spPr>
            <a:xfrm>
              <a:off x="4257366" y="4778477"/>
              <a:ext cx="6194324" cy="60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14"/>
            <p:cNvPicPr preferRelativeResize="0"/>
            <p:nvPr/>
          </p:nvPicPr>
          <p:blipFill rotWithShape="1">
            <a:blip r:embed="rId4">
              <a:alphaModFix/>
            </a:blip>
            <a:srcRect b="24558" l="44437" r="0" t="65567"/>
            <a:stretch/>
          </p:blipFill>
          <p:spPr>
            <a:xfrm>
              <a:off x="4881714" y="5388077"/>
              <a:ext cx="5353666" cy="42914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4454" y="0"/>
            <a:ext cx="8027460" cy="5551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/>
          <p:nvPr>
            <p:ph type="title"/>
          </p:nvPr>
        </p:nvSpPr>
        <p:spPr>
          <a:xfrm>
            <a:off x="1097280" y="-3921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Conjuntos</a:t>
            </a:r>
            <a:endParaRPr/>
          </a:p>
        </p:txBody>
      </p:sp>
      <p:pic>
        <p:nvPicPr>
          <p:cNvPr id="176" name="Google Shape;17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1038" y="1480730"/>
            <a:ext cx="10820400" cy="3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7"/>
          <p:cNvPicPr preferRelativeResize="0"/>
          <p:nvPr/>
        </p:nvPicPr>
        <p:blipFill rotWithShape="1">
          <a:blip r:embed="rId4">
            <a:alphaModFix/>
          </a:blip>
          <a:srcRect b="16282" l="0" r="0" t="0"/>
          <a:stretch/>
        </p:blipFill>
        <p:spPr>
          <a:xfrm>
            <a:off x="1808136" y="816933"/>
            <a:ext cx="8575727" cy="5224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8"/>
          <p:cNvGrpSpPr/>
          <p:nvPr/>
        </p:nvGrpSpPr>
        <p:grpSpPr>
          <a:xfrm>
            <a:off x="976313" y="0"/>
            <a:ext cx="6800850" cy="4910138"/>
            <a:chOff x="1828800" y="285053"/>
            <a:chExt cx="8534400" cy="5855276"/>
          </a:xfrm>
        </p:grpSpPr>
        <p:pic>
          <p:nvPicPr>
            <p:cNvPr id="187" name="Google Shape;187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28800" y="285053"/>
              <a:ext cx="8534400" cy="5855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18"/>
            <p:cNvPicPr preferRelativeResize="0"/>
            <p:nvPr/>
          </p:nvPicPr>
          <p:blipFill rotWithShape="1">
            <a:blip r:embed="rId5">
              <a:alphaModFix/>
            </a:blip>
            <a:srcRect b="24558" l="44437" r="0" t="65567"/>
            <a:stretch/>
          </p:blipFill>
          <p:spPr>
            <a:xfrm>
              <a:off x="4375353" y="3578941"/>
              <a:ext cx="5742041" cy="60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18"/>
            <p:cNvPicPr preferRelativeResize="0"/>
            <p:nvPr/>
          </p:nvPicPr>
          <p:blipFill rotWithShape="1">
            <a:blip r:embed="rId5">
              <a:alphaModFix/>
            </a:blip>
            <a:srcRect b="24558" l="44437" r="0" t="65567"/>
            <a:stretch/>
          </p:blipFill>
          <p:spPr>
            <a:xfrm>
              <a:off x="4930877" y="4390102"/>
              <a:ext cx="5117692" cy="609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2025" y="0"/>
            <a:ext cx="6943725" cy="4763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1716506" y="919604"/>
            <a:ext cx="5908431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Conjuntos, Lógica &amp; Expressões</a:t>
            </a:r>
            <a:endParaRPr sz="6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"/>
          <p:cNvSpPr txBox="1"/>
          <p:nvPr/>
        </p:nvSpPr>
        <p:spPr>
          <a:xfrm>
            <a:off x="1716506" y="4102768"/>
            <a:ext cx="5908431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Aula 01</a:t>
            </a:r>
            <a:endParaRPr/>
          </a:p>
        </p:txBody>
      </p:sp>
      <p:sp>
        <p:nvSpPr>
          <p:cNvPr id="91" name="Google Shape;91;p2"/>
          <p:cNvSpPr/>
          <p:nvPr/>
        </p:nvSpPr>
        <p:spPr>
          <a:xfrm>
            <a:off x="433138" y="0"/>
            <a:ext cx="96252" cy="6858000"/>
          </a:xfrm>
          <a:prstGeom prst="rect">
            <a:avLst/>
          </a:prstGeom>
          <a:solidFill>
            <a:srgbClr val="7FAD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"/>
          <p:cNvSpPr/>
          <p:nvPr/>
        </p:nvSpPr>
        <p:spPr>
          <a:xfrm>
            <a:off x="601580" y="0"/>
            <a:ext cx="96252" cy="6858000"/>
          </a:xfrm>
          <a:prstGeom prst="rect">
            <a:avLst/>
          </a:prstGeom>
          <a:solidFill>
            <a:srgbClr val="0090D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"/>
          <p:cNvSpPr/>
          <p:nvPr/>
        </p:nvSpPr>
        <p:spPr>
          <a:xfrm>
            <a:off x="786064" y="0"/>
            <a:ext cx="962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0"/>
          <p:cNvSpPr txBox="1"/>
          <p:nvPr>
            <p:ph type="title"/>
          </p:nvPr>
        </p:nvSpPr>
        <p:spPr>
          <a:xfrm>
            <a:off x="1097280" y="143719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Conjuntos</a:t>
            </a:r>
            <a:endParaRPr/>
          </a:p>
        </p:txBody>
      </p:sp>
      <p:pic>
        <p:nvPicPr>
          <p:cNvPr id="200" name="Google Shape;2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80" y="1475542"/>
            <a:ext cx="10837863" cy="325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5006" y="469941"/>
            <a:ext cx="9261988" cy="5918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6447" y="391273"/>
            <a:ext cx="9939106" cy="6075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onjunto complemento" id="215" name="Google Shape;21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8770" y="0"/>
            <a:ext cx="7236542" cy="5427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1101" y="0"/>
            <a:ext cx="8532355" cy="5567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9084" y="0"/>
            <a:ext cx="8276637" cy="605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2685" y="0"/>
            <a:ext cx="7761494" cy="546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1550" y="0"/>
            <a:ext cx="8534400" cy="612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7"/>
          <p:cNvPicPr preferRelativeResize="0"/>
          <p:nvPr/>
        </p:nvPicPr>
        <p:blipFill rotWithShape="1">
          <a:blip r:embed="rId5">
            <a:alphaModFix/>
          </a:blip>
          <a:srcRect b="24558" l="44437" r="0" t="65567"/>
          <a:stretch/>
        </p:blipFill>
        <p:spPr>
          <a:xfrm>
            <a:off x="2817402" y="5441847"/>
            <a:ext cx="5742041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1550" y="0"/>
            <a:ext cx="8534400" cy="6124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/>
          <p:nvPr>
            <p:ph type="title"/>
          </p:nvPr>
        </p:nvSpPr>
        <p:spPr>
          <a:xfrm>
            <a:off x="1097280" y="-299191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Expressões numéricas</a:t>
            </a:r>
            <a:endParaRPr/>
          </a:p>
        </p:txBody>
      </p:sp>
      <p:sp>
        <p:nvSpPr>
          <p:cNvPr id="247" name="Google Shape;247;p29"/>
          <p:cNvSpPr txBox="1"/>
          <p:nvPr/>
        </p:nvSpPr>
        <p:spPr>
          <a:xfrm>
            <a:off x="1135380" y="905072"/>
            <a:ext cx="10058400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Expressões</a:t>
            </a: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numéricas são conjuntos de números que sofrem operações </a:t>
            </a:r>
            <a:r>
              <a:rPr b="1"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matemáticas</a:t>
            </a: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com uma ordem de operações preestabelecida. </a:t>
            </a:r>
            <a:endParaRPr/>
          </a:p>
          <a:p>
            <a:pPr indent="-1651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51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9"/>
          <p:cNvSpPr txBox="1"/>
          <p:nvPr/>
        </p:nvSpPr>
        <p:spPr>
          <a:xfrm>
            <a:off x="1135380" y="2535412"/>
            <a:ext cx="10058400" cy="4401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Ordem de precedência (PCC):  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Parênteses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Colchetes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Chaves</a:t>
            </a:r>
            <a:endParaRPr/>
          </a:p>
          <a:p>
            <a:pPr indent="-1651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51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51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51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51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51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Ordem de operação: 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Potências e raízes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Multiplicações e divisões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Somas e subtrações</a:t>
            </a:r>
            <a:endParaRPr/>
          </a:p>
          <a:p>
            <a:pPr indent="-1651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51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"/>
          <p:cNvSpPr txBox="1"/>
          <p:nvPr/>
        </p:nvSpPr>
        <p:spPr>
          <a:xfrm>
            <a:off x="0" y="278261"/>
            <a:ext cx="5908431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rgbClr val="0090DA"/>
                </a:solidFill>
                <a:latin typeface="Arial"/>
                <a:ea typeface="Arial"/>
                <a:cs typeface="Arial"/>
                <a:sym typeface="Arial"/>
              </a:rPr>
              <a:t>| Agenda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0090D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0090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3"/>
          <p:cNvSpPr txBox="1"/>
          <p:nvPr/>
        </p:nvSpPr>
        <p:spPr>
          <a:xfrm>
            <a:off x="1587841" y="2325242"/>
            <a:ext cx="7106652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1F2A44"/>
              </a:buClr>
              <a:buSzPts val="2400"/>
              <a:buFont typeface="Arial"/>
              <a:buChar char="•"/>
            </a:pPr>
            <a:r>
              <a:rPr lang="pt-BR" sz="2400">
                <a:solidFill>
                  <a:srgbClr val="1F2A44"/>
                </a:solidFill>
                <a:latin typeface="Arial"/>
                <a:ea typeface="Arial"/>
                <a:cs typeface="Arial"/>
                <a:sym typeface="Arial"/>
              </a:rPr>
              <a:t>Conceitos primitivos</a:t>
            </a:r>
            <a:endParaRPr sz="2400">
              <a:solidFill>
                <a:srgbClr val="1F2A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1F2A44"/>
              </a:buClr>
              <a:buSzPts val="2400"/>
              <a:buFont typeface="Arial"/>
              <a:buChar char="•"/>
            </a:pPr>
            <a:r>
              <a:rPr lang="pt-BR" sz="2400">
                <a:solidFill>
                  <a:srgbClr val="1F2A44"/>
                </a:solidFill>
                <a:latin typeface="Arial"/>
                <a:ea typeface="Arial"/>
                <a:cs typeface="Arial"/>
                <a:sym typeface="Arial"/>
              </a:rPr>
              <a:t>Conjuntos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1F2A44"/>
              </a:buClr>
              <a:buSzPts val="2400"/>
              <a:buFont typeface="Arial"/>
              <a:buChar char="•"/>
            </a:pPr>
            <a:r>
              <a:rPr lang="pt-BR" sz="2400">
                <a:solidFill>
                  <a:srgbClr val="1F2A44"/>
                </a:solidFill>
                <a:latin typeface="Arial"/>
                <a:ea typeface="Arial"/>
                <a:cs typeface="Arial"/>
                <a:sym typeface="Arial"/>
              </a:rPr>
              <a:t>Expressões numéricas</a:t>
            </a:r>
            <a:endParaRPr sz="2400">
              <a:solidFill>
                <a:srgbClr val="1F2A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1F2A44"/>
              </a:buClr>
              <a:buSzPts val="2400"/>
              <a:buFont typeface="Arial"/>
              <a:buChar char="•"/>
            </a:pPr>
            <a:r>
              <a:rPr lang="pt-BR" sz="2400">
                <a:solidFill>
                  <a:srgbClr val="1F2A44"/>
                </a:solidFill>
                <a:latin typeface="Arial"/>
                <a:ea typeface="Arial"/>
                <a:cs typeface="Arial"/>
                <a:sym typeface="Arial"/>
              </a:rPr>
              <a:t>Frações</a:t>
            </a:r>
            <a:endParaRPr sz="2400">
              <a:solidFill>
                <a:srgbClr val="1F2A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1F2A44"/>
              </a:buClr>
              <a:buSzPts val="2400"/>
              <a:buFont typeface="Arial"/>
              <a:buChar char="•"/>
            </a:pPr>
            <a:r>
              <a:rPr lang="pt-BR" sz="2400">
                <a:solidFill>
                  <a:srgbClr val="1F2A44"/>
                </a:solidFill>
                <a:latin typeface="Arial"/>
                <a:ea typeface="Arial"/>
                <a:cs typeface="Arial"/>
                <a:sym typeface="Arial"/>
              </a:rPr>
              <a:t>Exercícios</a:t>
            </a:r>
            <a:endParaRPr sz="2400">
              <a:solidFill>
                <a:srgbClr val="1F2A4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30"/>
          <p:cNvGrpSpPr/>
          <p:nvPr/>
        </p:nvGrpSpPr>
        <p:grpSpPr>
          <a:xfrm>
            <a:off x="1457959" y="875879"/>
            <a:ext cx="9814560" cy="3353642"/>
            <a:chOff x="1651519" y="1522192"/>
            <a:chExt cx="9369392" cy="3201527"/>
          </a:xfrm>
        </p:grpSpPr>
        <p:pic>
          <p:nvPicPr>
            <p:cNvPr id="254" name="Google Shape;254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51519" y="2016437"/>
              <a:ext cx="3821177" cy="22130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p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314519" y="1522192"/>
              <a:ext cx="4706392" cy="320152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expressões matemáticas" id="260" name="Google Shape;26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68178" y="683342"/>
            <a:ext cx="6455644" cy="5491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/>
          <p:nvPr>
            <p:ph type="title"/>
          </p:nvPr>
        </p:nvSpPr>
        <p:spPr>
          <a:xfrm>
            <a:off x="1097280" y="-27728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Frações</a:t>
            </a:r>
            <a:endParaRPr/>
          </a:p>
        </p:txBody>
      </p:sp>
      <p:sp>
        <p:nvSpPr>
          <p:cNvPr id="266" name="Google Shape;266;p32"/>
          <p:cNvSpPr txBox="1"/>
          <p:nvPr/>
        </p:nvSpPr>
        <p:spPr>
          <a:xfrm>
            <a:off x="1097280" y="1465200"/>
            <a:ext cx="10058400" cy="3108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Frações. Na matemática, as frações correspondem a uma representação das </a:t>
            </a:r>
            <a:r>
              <a:rPr b="1"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partes</a:t>
            </a: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um </a:t>
            </a:r>
            <a:r>
              <a:rPr b="1"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todo</a:t>
            </a: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Ela determina a divisão de </a:t>
            </a:r>
            <a:r>
              <a:rPr b="1"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partes iguais </a:t>
            </a: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sendo que cada parte é uma </a:t>
            </a:r>
            <a:r>
              <a:rPr b="1"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fração do inteiro</a:t>
            </a: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  <a:p>
            <a:pPr indent="-1651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Importante lembrar que nas frações, o termo superior é chamado de </a:t>
            </a:r>
            <a:r>
              <a:rPr b="1"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numerador</a:t>
            </a: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enquanto o termo inferior é chamado de </a:t>
            </a:r>
            <a:r>
              <a:rPr b="1"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denominador</a:t>
            </a: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3"/>
          <p:cNvPicPr preferRelativeResize="0"/>
          <p:nvPr/>
        </p:nvPicPr>
        <p:blipFill rotWithShape="1">
          <a:blip r:embed="rId4">
            <a:alphaModFix/>
          </a:blip>
          <a:srcRect b="0" l="12582" r="12666" t="0"/>
          <a:stretch/>
        </p:blipFill>
        <p:spPr>
          <a:xfrm>
            <a:off x="995998" y="1"/>
            <a:ext cx="7265511" cy="546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/>
          <p:nvPr/>
        </p:nvSpPr>
        <p:spPr>
          <a:xfrm>
            <a:off x="1465006" y="620713"/>
            <a:ext cx="10726994" cy="3662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Operações com Frações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Adição e subtração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3/4 +1/4= 4/4=1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" name="Google Shape;277;p34"/>
          <p:cNvGrpSpPr/>
          <p:nvPr/>
        </p:nvGrpSpPr>
        <p:grpSpPr>
          <a:xfrm>
            <a:off x="5214433" y="516002"/>
            <a:ext cx="3498022" cy="4413333"/>
            <a:chOff x="7228971" y="1097027"/>
            <a:chExt cx="3498022" cy="4413333"/>
          </a:xfrm>
        </p:grpSpPr>
        <p:grpSp>
          <p:nvGrpSpPr>
            <p:cNvPr id="278" name="Google Shape;278;p34"/>
            <p:cNvGrpSpPr/>
            <p:nvPr/>
          </p:nvGrpSpPr>
          <p:grpSpPr>
            <a:xfrm>
              <a:off x="7240704" y="1097027"/>
              <a:ext cx="3486289" cy="4413333"/>
              <a:chOff x="7240704" y="1097027"/>
              <a:chExt cx="3486289" cy="4413333"/>
            </a:xfrm>
          </p:grpSpPr>
          <p:grpSp>
            <p:nvGrpSpPr>
              <p:cNvPr id="279" name="Google Shape;279;p34"/>
              <p:cNvGrpSpPr/>
              <p:nvPr/>
            </p:nvGrpSpPr>
            <p:grpSpPr>
              <a:xfrm>
                <a:off x="7240704" y="1097027"/>
                <a:ext cx="3486289" cy="763934"/>
                <a:chOff x="7751981" y="634911"/>
                <a:chExt cx="2463279" cy="550506"/>
              </a:xfrm>
            </p:grpSpPr>
            <p:sp>
              <p:nvSpPr>
                <p:cNvPr id="280" name="Google Shape;280;p34"/>
                <p:cNvSpPr/>
                <p:nvPr/>
              </p:nvSpPr>
              <p:spPr>
                <a:xfrm>
                  <a:off x="7751981" y="634911"/>
                  <a:ext cx="615820" cy="550506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" name="Google Shape;281;p34"/>
                <p:cNvSpPr/>
                <p:nvPr/>
              </p:nvSpPr>
              <p:spPr>
                <a:xfrm>
                  <a:off x="8367801" y="634911"/>
                  <a:ext cx="615820" cy="550506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" name="Google Shape;282;p34"/>
                <p:cNvSpPr/>
                <p:nvPr/>
              </p:nvSpPr>
              <p:spPr>
                <a:xfrm>
                  <a:off x="8983621" y="634911"/>
                  <a:ext cx="615820" cy="550506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" name="Google Shape;283;p34"/>
                <p:cNvSpPr/>
                <p:nvPr/>
              </p:nvSpPr>
              <p:spPr>
                <a:xfrm>
                  <a:off x="9599441" y="634911"/>
                  <a:ext cx="615820" cy="550506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4" name="Google Shape;284;p34"/>
              <p:cNvGrpSpPr/>
              <p:nvPr/>
            </p:nvGrpSpPr>
            <p:grpSpPr>
              <a:xfrm>
                <a:off x="7240704" y="2159313"/>
                <a:ext cx="3486289" cy="763934"/>
                <a:chOff x="7751981" y="634911"/>
                <a:chExt cx="2463279" cy="550506"/>
              </a:xfrm>
            </p:grpSpPr>
            <p:sp>
              <p:nvSpPr>
                <p:cNvPr id="285" name="Google Shape;285;p34"/>
                <p:cNvSpPr/>
                <p:nvPr/>
              </p:nvSpPr>
              <p:spPr>
                <a:xfrm>
                  <a:off x="7751981" y="634911"/>
                  <a:ext cx="615820" cy="550506"/>
                </a:xfrm>
                <a:prstGeom prst="rect">
                  <a:avLst/>
                </a:prstGeom>
                <a:solidFill>
                  <a:srgbClr val="92D050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" name="Google Shape;286;p34"/>
                <p:cNvSpPr/>
                <p:nvPr/>
              </p:nvSpPr>
              <p:spPr>
                <a:xfrm>
                  <a:off x="8367801" y="634911"/>
                  <a:ext cx="615820" cy="550506"/>
                </a:xfrm>
                <a:prstGeom prst="rect">
                  <a:avLst/>
                </a:prstGeom>
                <a:solidFill>
                  <a:srgbClr val="92D050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7" name="Google Shape;287;p34"/>
                <p:cNvSpPr/>
                <p:nvPr/>
              </p:nvSpPr>
              <p:spPr>
                <a:xfrm>
                  <a:off x="8983621" y="634911"/>
                  <a:ext cx="615820" cy="550506"/>
                </a:xfrm>
                <a:prstGeom prst="rect">
                  <a:avLst/>
                </a:prstGeom>
                <a:solidFill>
                  <a:srgbClr val="92D050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8" name="Google Shape;288;p34"/>
                <p:cNvSpPr/>
                <p:nvPr/>
              </p:nvSpPr>
              <p:spPr>
                <a:xfrm>
                  <a:off x="9599441" y="634911"/>
                  <a:ext cx="615820" cy="550506"/>
                </a:xfrm>
                <a:prstGeom prst="rect">
                  <a:avLst/>
                </a:prstGeom>
                <a:solidFill>
                  <a:srgbClr val="FFC000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9" name="Google Shape;289;p34"/>
              <p:cNvGrpSpPr/>
              <p:nvPr/>
            </p:nvGrpSpPr>
            <p:grpSpPr>
              <a:xfrm>
                <a:off x="7240704" y="3221599"/>
                <a:ext cx="3486289" cy="763934"/>
                <a:chOff x="7751981" y="634911"/>
                <a:chExt cx="2463279" cy="550506"/>
              </a:xfrm>
            </p:grpSpPr>
            <p:sp>
              <p:nvSpPr>
                <p:cNvPr id="290" name="Google Shape;290;p34"/>
                <p:cNvSpPr/>
                <p:nvPr/>
              </p:nvSpPr>
              <p:spPr>
                <a:xfrm>
                  <a:off x="7751981" y="634911"/>
                  <a:ext cx="615820" cy="550506"/>
                </a:xfrm>
                <a:prstGeom prst="rect">
                  <a:avLst/>
                </a:prstGeom>
                <a:solidFill>
                  <a:srgbClr val="92D050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1" name="Google Shape;291;p34"/>
                <p:cNvSpPr/>
                <p:nvPr/>
              </p:nvSpPr>
              <p:spPr>
                <a:xfrm>
                  <a:off x="8367801" y="634911"/>
                  <a:ext cx="615820" cy="550506"/>
                </a:xfrm>
                <a:prstGeom prst="rect">
                  <a:avLst/>
                </a:prstGeom>
                <a:solidFill>
                  <a:srgbClr val="92D050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2" name="Google Shape;292;p34"/>
                <p:cNvSpPr/>
                <p:nvPr/>
              </p:nvSpPr>
              <p:spPr>
                <a:xfrm>
                  <a:off x="8983621" y="634911"/>
                  <a:ext cx="615820" cy="550506"/>
                </a:xfrm>
                <a:prstGeom prst="rect">
                  <a:avLst/>
                </a:prstGeom>
                <a:solidFill>
                  <a:srgbClr val="92D050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3" name="Google Shape;293;p34"/>
                <p:cNvSpPr/>
                <p:nvPr/>
              </p:nvSpPr>
              <p:spPr>
                <a:xfrm>
                  <a:off x="9599441" y="634911"/>
                  <a:ext cx="615820" cy="550506"/>
                </a:xfrm>
                <a:prstGeom prst="rect">
                  <a:avLst/>
                </a:prstGeom>
                <a:solidFill>
                  <a:srgbClr val="92D050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94" name="Google Shape;294;p34"/>
              <p:cNvSpPr/>
              <p:nvPr/>
            </p:nvSpPr>
            <p:spPr>
              <a:xfrm>
                <a:off x="8833006" y="5141028"/>
                <a:ext cx="30168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34"/>
              <p:cNvSpPr/>
              <p:nvPr/>
            </p:nvSpPr>
            <p:spPr>
              <a:xfrm rot="5400000">
                <a:off x="8782513" y="4101614"/>
                <a:ext cx="402674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pt-BR" sz="5400" cap="none">
                    <a:solidFill>
                      <a:srgbClr val="53575C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}</a:t>
                </a:r>
                <a:endParaRPr/>
              </a:p>
            </p:txBody>
          </p:sp>
        </p:grpSp>
        <p:sp>
          <p:nvSpPr>
            <p:cNvPr id="296" name="Google Shape;296;p34"/>
            <p:cNvSpPr/>
            <p:nvPr/>
          </p:nvSpPr>
          <p:spPr>
            <a:xfrm>
              <a:off x="7228971" y="1159677"/>
              <a:ext cx="851516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1/4</a:t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5"/>
          <p:cNvSpPr txBox="1"/>
          <p:nvPr/>
        </p:nvSpPr>
        <p:spPr>
          <a:xfrm>
            <a:off x="1465006" y="631275"/>
            <a:ext cx="10726994" cy="3662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Operações com Frações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Adição e subtração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3/4 -1/4= 2/4=1/2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2" name="Google Shape;302;p35"/>
          <p:cNvGrpSpPr/>
          <p:nvPr/>
        </p:nvGrpSpPr>
        <p:grpSpPr>
          <a:xfrm>
            <a:off x="5481134" y="473140"/>
            <a:ext cx="3498022" cy="4551834"/>
            <a:chOff x="7228971" y="1097027"/>
            <a:chExt cx="3498022" cy="4551834"/>
          </a:xfrm>
        </p:grpSpPr>
        <p:grpSp>
          <p:nvGrpSpPr>
            <p:cNvPr id="303" name="Google Shape;303;p35"/>
            <p:cNvGrpSpPr/>
            <p:nvPr/>
          </p:nvGrpSpPr>
          <p:grpSpPr>
            <a:xfrm>
              <a:off x="7240704" y="1097027"/>
              <a:ext cx="3486289" cy="4551834"/>
              <a:chOff x="7240704" y="1097027"/>
              <a:chExt cx="3486289" cy="4551834"/>
            </a:xfrm>
          </p:grpSpPr>
          <p:grpSp>
            <p:nvGrpSpPr>
              <p:cNvPr id="304" name="Google Shape;304;p35"/>
              <p:cNvGrpSpPr/>
              <p:nvPr/>
            </p:nvGrpSpPr>
            <p:grpSpPr>
              <a:xfrm>
                <a:off x="7240704" y="1097027"/>
                <a:ext cx="3486289" cy="763934"/>
                <a:chOff x="7751981" y="634911"/>
                <a:chExt cx="2463279" cy="550506"/>
              </a:xfrm>
            </p:grpSpPr>
            <p:sp>
              <p:nvSpPr>
                <p:cNvPr id="305" name="Google Shape;305;p35"/>
                <p:cNvSpPr/>
                <p:nvPr/>
              </p:nvSpPr>
              <p:spPr>
                <a:xfrm>
                  <a:off x="7751981" y="634911"/>
                  <a:ext cx="615820" cy="550506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6" name="Google Shape;306;p35"/>
                <p:cNvSpPr/>
                <p:nvPr/>
              </p:nvSpPr>
              <p:spPr>
                <a:xfrm>
                  <a:off x="8367801" y="634911"/>
                  <a:ext cx="615820" cy="550506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" name="Google Shape;307;p35"/>
                <p:cNvSpPr/>
                <p:nvPr/>
              </p:nvSpPr>
              <p:spPr>
                <a:xfrm>
                  <a:off x="8983621" y="634911"/>
                  <a:ext cx="615820" cy="550506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" name="Google Shape;308;p35"/>
                <p:cNvSpPr/>
                <p:nvPr/>
              </p:nvSpPr>
              <p:spPr>
                <a:xfrm>
                  <a:off x="9599441" y="634911"/>
                  <a:ext cx="615820" cy="550506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09" name="Google Shape;309;p35"/>
              <p:cNvGrpSpPr/>
              <p:nvPr/>
            </p:nvGrpSpPr>
            <p:grpSpPr>
              <a:xfrm>
                <a:off x="7240704" y="2159313"/>
                <a:ext cx="3486289" cy="763934"/>
                <a:chOff x="7751981" y="634911"/>
                <a:chExt cx="2463279" cy="550506"/>
              </a:xfrm>
            </p:grpSpPr>
            <p:sp>
              <p:nvSpPr>
                <p:cNvPr id="310" name="Google Shape;310;p35"/>
                <p:cNvSpPr/>
                <p:nvPr/>
              </p:nvSpPr>
              <p:spPr>
                <a:xfrm>
                  <a:off x="7751981" y="634911"/>
                  <a:ext cx="615820" cy="550506"/>
                </a:xfrm>
                <a:prstGeom prst="rect">
                  <a:avLst/>
                </a:prstGeom>
                <a:solidFill>
                  <a:srgbClr val="92D050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" name="Google Shape;311;p35"/>
                <p:cNvSpPr/>
                <p:nvPr/>
              </p:nvSpPr>
              <p:spPr>
                <a:xfrm>
                  <a:off x="8367801" y="634911"/>
                  <a:ext cx="615820" cy="550506"/>
                </a:xfrm>
                <a:prstGeom prst="rect">
                  <a:avLst/>
                </a:prstGeom>
                <a:solidFill>
                  <a:srgbClr val="92D050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" name="Google Shape;312;p35"/>
                <p:cNvSpPr/>
                <p:nvPr/>
              </p:nvSpPr>
              <p:spPr>
                <a:xfrm>
                  <a:off x="8983621" y="634911"/>
                  <a:ext cx="615820" cy="550506"/>
                </a:xfrm>
                <a:prstGeom prst="rect">
                  <a:avLst/>
                </a:prstGeom>
                <a:solidFill>
                  <a:srgbClr val="92D050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" name="Google Shape;313;p35"/>
                <p:cNvSpPr/>
                <p:nvPr/>
              </p:nvSpPr>
              <p:spPr>
                <a:xfrm>
                  <a:off x="9599441" y="634911"/>
                  <a:ext cx="615820" cy="550506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4" name="Google Shape;314;p35"/>
              <p:cNvGrpSpPr/>
              <p:nvPr/>
            </p:nvGrpSpPr>
            <p:grpSpPr>
              <a:xfrm>
                <a:off x="7240704" y="3221599"/>
                <a:ext cx="3486289" cy="763934"/>
                <a:chOff x="7751981" y="2389066"/>
                <a:chExt cx="2463279" cy="550506"/>
              </a:xfrm>
            </p:grpSpPr>
            <p:grpSp>
              <p:nvGrpSpPr>
                <p:cNvPr id="315" name="Google Shape;315;p35"/>
                <p:cNvGrpSpPr/>
                <p:nvPr/>
              </p:nvGrpSpPr>
              <p:grpSpPr>
                <a:xfrm>
                  <a:off x="7751981" y="2389066"/>
                  <a:ext cx="2463279" cy="550506"/>
                  <a:chOff x="7751981" y="634911"/>
                  <a:chExt cx="2463279" cy="550506"/>
                </a:xfrm>
              </p:grpSpPr>
              <p:sp>
                <p:nvSpPr>
                  <p:cNvPr id="316" name="Google Shape;316;p35"/>
                  <p:cNvSpPr/>
                  <p:nvPr/>
                </p:nvSpPr>
                <p:spPr>
                  <a:xfrm>
                    <a:off x="7751981" y="634911"/>
                    <a:ext cx="615820" cy="550506"/>
                  </a:xfrm>
                  <a:prstGeom prst="rect">
                    <a:avLst/>
                  </a:prstGeom>
                  <a:solidFill>
                    <a:srgbClr val="FFC000"/>
                  </a:solidFill>
                  <a:ln cap="flat" cmpd="sng" w="12700">
                    <a:solidFill>
                      <a:srgbClr val="31538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36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7" name="Google Shape;317;p35"/>
                  <p:cNvSpPr/>
                  <p:nvPr/>
                </p:nvSpPr>
                <p:spPr>
                  <a:xfrm>
                    <a:off x="8367801" y="634911"/>
                    <a:ext cx="615820" cy="550506"/>
                  </a:xfrm>
                  <a:prstGeom prst="rect">
                    <a:avLst/>
                  </a:prstGeom>
                  <a:solidFill>
                    <a:srgbClr val="92D050"/>
                  </a:solidFill>
                  <a:ln cap="flat" cmpd="sng" w="12700">
                    <a:solidFill>
                      <a:srgbClr val="31538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36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8" name="Google Shape;318;p35"/>
                  <p:cNvSpPr/>
                  <p:nvPr/>
                </p:nvSpPr>
                <p:spPr>
                  <a:xfrm>
                    <a:off x="8983621" y="634911"/>
                    <a:ext cx="615820" cy="550506"/>
                  </a:xfrm>
                  <a:prstGeom prst="rect">
                    <a:avLst/>
                  </a:prstGeom>
                  <a:solidFill>
                    <a:srgbClr val="92D050"/>
                  </a:solidFill>
                  <a:ln cap="flat" cmpd="sng" w="12700">
                    <a:solidFill>
                      <a:srgbClr val="31538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36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9" name="Google Shape;319;p35"/>
                  <p:cNvSpPr/>
                  <p:nvPr/>
                </p:nvSpPr>
                <p:spPr>
                  <a:xfrm>
                    <a:off x="9599441" y="634911"/>
                    <a:ext cx="615820" cy="550506"/>
                  </a:xfrm>
                  <a:prstGeom prst="rect">
                    <a:avLst/>
                  </a:prstGeom>
                  <a:solidFill>
                    <a:schemeClr val="accent1"/>
                  </a:solidFill>
                  <a:ln cap="flat" cmpd="sng" w="12700">
                    <a:solidFill>
                      <a:srgbClr val="31538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36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20" name="Google Shape;320;p35"/>
                <p:cNvSpPr/>
                <p:nvPr/>
              </p:nvSpPr>
              <p:spPr>
                <a:xfrm>
                  <a:off x="8990708" y="2449282"/>
                  <a:ext cx="601649" cy="46575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pt-BR" sz="36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1/4</a:t>
                  </a:r>
                  <a:endParaRPr sz="3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1" name="Google Shape;321;p35"/>
                <p:cNvSpPr/>
                <p:nvPr/>
              </p:nvSpPr>
              <p:spPr>
                <a:xfrm>
                  <a:off x="8374887" y="2459845"/>
                  <a:ext cx="601649" cy="46575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pt-BR" sz="36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1/4</a:t>
                  </a:r>
                  <a:endParaRPr sz="3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22" name="Google Shape;322;p35"/>
              <p:cNvSpPr/>
              <p:nvPr/>
            </p:nvSpPr>
            <p:spPr>
              <a:xfrm>
                <a:off x="8558092" y="5002530"/>
                <a:ext cx="85151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3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1/2</a:t>
                </a:r>
                <a:endParaRPr sz="3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35"/>
              <p:cNvSpPr/>
              <p:nvPr/>
            </p:nvSpPr>
            <p:spPr>
              <a:xfrm rot="5400000">
                <a:off x="8714385" y="3840006"/>
                <a:ext cx="538930" cy="1446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pt-BR" sz="8800" cap="none">
                    <a:solidFill>
                      <a:srgbClr val="53575C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}</a:t>
                </a:r>
                <a:endParaRPr/>
              </a:p>
            </p:txBody>
          </p:sp>
        </p:grpSp>
        <p:sp>
          <p:nvSpPr>
            <p:cNvPr id="324" name="Google Shape;324;p35"/>
            <p:cNvSpPr/>
            <p:nvPr/>
          </p:nvSpPr>
          <p:spPr>
            <a:xfrm>
              <a:off x="7228971" y="1159677"/>
              <a:ext cx="851516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1/4</a:t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/>
          <p:nvPr/>
        </p:nvSpPr>
        <p:spPr>
          <a:xfrm>
            <a:off x="1354137" y="115247"/>
            <a:ext cx="1083786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Operações com Frações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Adição e subtração</a:t>
            </a:r>
            <a:endParaRPr/>
          </a:p>
        </p:txBody>
      </p:sp>
      <p:pic>
        <p:nvPicPr>
          <p:cNvPr descr="Image result for soma de frações" id="330" name="Google Shape;33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6963" y="1539006"/>
            <a:ext cx="5577032" cy="3779988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6"/>
          <p:cNvSpPr/>
          <p:nvPr/>
        </p:nvSpPr>
        <p:spPr>
          <a:xfrm>
            <a:off x="3916658" y="1721886"/>
            <a:ext cx="1959428" cy="108175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36"/>
          <p:cNvSpPr/>
          <p:nvPr/>
        </p:nvSpPr>
        <p:spPr>
          <a:xfrm>
            <a:off x="5258761" y="2803639"/>
            <a:ext cx="1959428" cy="108175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36"/>
          <p:cNvSpPr/>
          <p:nvPr/>
        </p:nvSpPr>
        <p:spPr>
          <a:xfrm>
            <a:off x="6486670" y="3885392"/>
            <a:ext cx="1959428" cy="108175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 txBox="1"/>
          <p:nvPr/>
        </p:nvSpPr>
        <p:spPr>
          <a:xfrm>
            <a:off x="1450975" y="620713"/>
            <a:ext cx="1083786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Operações com Frações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Adição e subtração</a:t>
            </a:r>
            <a:endParaRPr/>
          </a:p>
        </p:txBody>
      </p:sp>
      <p:pic>
        <p:nvPicPr>
          <p:cNvPr descr="Image result for soma de frações" id="339" name="Google Shape;339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3801" y="2044472"/>
            <a:ext cx="5577032" cy="3779988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7"/>
          <p:cNvSpPr/>
          <p:nvPr/>
        </p:nvSpPr>
        <p:spPr>
          <a:xfrm>
            <a:off x="6711406" y="2839516"/>
            <a:ext cx="5233935" cy="17543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5400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Denominadores iguais!!</a:t>
            </a:r>
            <a:endParaRPr/>
          </a:p>
        </p:txBody>
      </p:sp>
      <p:sp>
        <p:nvSpPr>
          <p:cNvPr id="341" name="Google Shape;341;p37"/>
          <p:cNvSpPr/>
          <p:nvPr/>
        </p:nvSpPr>
        <p:spPr>
          <a:xfrm>
            <a:off x="4632960" y="3069710"/>
            <a:ext cx="2681585" cy="725541"/>
          </a:xfrm>
          <a:custGeom>
            <a:rect b="b" l="l" r="r" t="t"/>
            <a:pathLst>
              <a:path extrusionOk="0" h="725541" w="2681585">
                <a:moveTo>
                  <a:pt x="2681585" y="725541"/>
                </a:moveTo>
                <a:cubicBezTo>
                  <a:pt x="2379255" y="476928"/>
                  <a:pt x="2098447" y="315689"/>
                  <a:pt x="1726202" y="168235"/>
                </a:cubicBezTo>
                <a:cubicBezTo>
                  <a:pt x="1296478" y="52434"/>
                  <a:pt x="206134" y="-26545"/>
                  <a:pt x="0" y="9006"/>
                </a:cubicBezTo>
              </a:path>
            </a:pathLst>
          </a:cu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37"/>
          <p:cNvSpPr/>
          <p:nvPr/>
        </p:nvSpPr>
        <p:spPr>
          <a:xfrm>
            <a:off x="6096000" y="3785419"/>
            <a:ext cx="1208712" cy="502665"/>
          </a:xfrm>
          <a:custGeom>
            <a:rect b="b" l="l" r="r" t="t"/>
            <a:pathLst>
              <a:path extrusionOk="0" h="502665" w="1602658">
                <a:moveTo>
                  <a:pt x="1602658" y="0"/>
                </a:moveTo>
                <a:cubicBezTo>
                  <a:pt x="1342923" y="154858"/>
                  <a:pt x="1083188" y="309717"/>
                  <a:pt x="816078" y="393291"/>
                </a:cubicBezTo>
                <a:cubicBezTo>
                  <a:pt x="548968" y="476865"/>
                  <a:pt x="45884" y="509640"/>
                  <a:pt x="0" y="501446"/>
                </a:cubicBezTo>
              </a:path>
            </a:pathLst>
          </a:cu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37"/>
          <p:cNvSpPr/>
          <p:nvPr/>
        </p:nvSpPr>
        <p:spPr>
          <a:xfrm>
            <a:off x="6248400" y="3785420"/>
            <a:ext cx="1056312" cy="1681316"/>
          </a:xfrm>
          <a:custGeom>
            <a:rect b="b" l="l" r="r" t="t"/>
            <a:pathLst>
              <a:path extrusionOk="0" h="1758485" w="1553497">
                <a:moveTo>
                  <a:pt x="1553497" y="0"/>
                </a:moveTo>
                <a:cubicBezTo>
                  <a:pt x="1473200" y="421968"/>
                  <a:pt x="1392904" y="843936"/>
                  <a:pt x="1268362" y="1130710"/>
                </a:cubicBezTo>
                <a:cubicBezTo>
                  <a:pt x="1143820" y="1417484"/>
                  <a:pt x="1017640" y="1622323"/>
                  <a:pt x="806246" y="1720646"/>
                </a:cubicBezTo>
                <a:cubicBezTo>
                  <a:pt x="594852" y="1818969"/>
                  <a:pt x="324464" y="1691149"/>
                  <a:pt x="0" y="1720646"/>
                </a:cubicBezTo>
              </a:path>
            </a:pathLst>
          </a:cu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frações adição denominadores diferentes" id="348" name="Google Shape;348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0160" y="2116217"/>
            <a:ext cx="5273994" cy="2807126"/>
          </a:xfrm>
          <a:prstGeom prst="rect">
            <a:avLst/>
          </a:prstGeom>
          <a:solidFill>
            <a:srgbClr val="ECECEC"/>
          </a:solidFill>
          <a:ln cap="rnd" cmpd="sng" w="190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0000" rotWithShape="0" algn="tl">
              <a:srgbClr val="000000">
                <a:alpha val="40784"/>
              </a:srgbClr>
            </a:outerShdw>
          </a:effectLst>
        </p:spPr>
      </p:pic>
      <p:sp>
        <p:nvSpPr>
          <p:cNvPr id="349" name="Google Shape;349;p38"/>
          <p:cNvSpPr txBox="1"/>
          <p:nvPr/>
        </p:nvSpPr>
        <p:spPr>
          <a:xfrm>
            <a:off x="1450975" y="620713"/>
            <a:ext cx="1083786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Operações com Frações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Adição e subtração</a:t>
            </a:r>
            <a:endParaRPr/>
          </a:p>
        </p:txBody>
      </p:sp>
      <p:sp>
        <p:nvSpPr>
          <p:cNvPr id="350" name="Google Shape;350;p38"/>
          <p:cNvSpPr/>
          <p:nvPr/>
        </p:nvSpPr>
        <p:spPr>
          <a:xfrm>
            <a:off x="7342001" y="2678857"/>
            <a:ext cx="4748400" cy="17543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5400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Denominadores diferentes!!</a:t>
            </a:r>
            <a:endParaRPr/>
          </a:p>
        </p:txBody>
      </p:sp>
      <p:sp>
        <p:nvSpPr>
          <p:cNvPr id="351" name="Google Shape;351;p38"/>
          <p:cNvSpPr/>
          <p:nvPr/>
        </p:nvSpPr>
        <p:spPr>
          <a:xfrm>
            <a:off x="3939894" y="3771221"/>
            <a:ext cx="3844413" cy="968735"/>
          </a:xfrm>
          <a:custGeom>
            <a:rect b="b" l="l" r="r" t="t"/>
            <a:pathLst>
              <a:path extrusionOk="0" h="968735" w="3844413">
                <a:moveTo>
                  <a:pt x="3844413" y="0"/>
                </a:moveTo>
                <a:cubicBezTo>
                  <a:pt x="3235632" y="450645"/>
                  <a:pt x="2626851" y="901291"/>
                  <a:pt x="1986116" y="963562"/>
                </a:cubicBezTo>
                <a:cubicBezTo>
                  <a:pt x="1345381" y="1025833"/>
                  <a:pt x="408039" y="508000"/>
                  <a:pt x="0" y="373626"/>
                </a:cubicBezTo>
              </a:path>
            </a:pathLst>
          </a:cu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38"/>
          <p:cNvSpPr/>
          <p:nvPr/>
        </p:nvSpPr>
        <p:spPr>
          <a:xfrm>
            <a:off x="2317572" y="3771221"/>
            <a:ext cx="5466735" cy="1354308"/>
          </a:xfrm>
          <a:custGeom>
            <a:rect b="b" l="l" r="r" t="t"/>
            <a:pathLst>
              <a:path extrusionOk="0" h="1354308" w="5466735">
                <a:moveTo>
                  <a:pt x="5466735" y="0"/>
                </a:moveTo>
                <a:cubicBezTo>
                  <a:pt x="5101302" y="631723"/>
                  <a:pt x="4735870" y="1263446"/>
                  <a:pt x="3824748" y="1347020"/>
                </a:cubicBezTo>
                <a:cubicBezTo>
                  <a:pt x="2913626" y="1430594"/>
                  <a:pt x="660400" y="773472"/>
                  <a:pt x="0" y="501446"/>
                </a:cubicBezTo>
              </a:path>
            </a:pathLst>
          </a:cu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9"/>
          <p:cNvSpPr txBox="1"/>
          <p:nvPr/>
        </p:nvSpPr>
        <p:spPr>
          <a:xfrm>
            <a:off x="1450975" y="620713"/>
            <a:ext cx="1074102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Operações com Frações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Adição e subtração</a:t>
            </a:r>
            <a:endParaRPr/>
          </a:p>
        </p:txBody>
      </p:sp>
      <p:grpSp>
        <p:nvGrpSpPr>
          <p:cNvPr id="358" name="Google Shape;358;p39"/>
          <p:cNvGrpSpPr/>
          <p:nvPr/>
        </p:nvGrpSpPr>
        <p:grpSpPr>
          <a:xfrm>
            <a:off x="1659824" y="2324191"/>
            <a:ext cx="9902595" cy="3143250"/>
            <a:chOff x="677068" y="1993276"/>
            <a:chExt cx="9991874" cy="3143250"/>
          </a:xfrm>
        </p:grpSpPr>
        <p:grpSp>
          <p:nvGrpSpPr>
            <p:cNvPr id="359" name="Google Shape;359;p39"/>
            <p:cNvGrpSpPr/>
            <p:nvPr/>
          </p:nvGrpSpPr>
          <p:grpSpPr>
            <a:xfrm>
              <a:off x="677068" y="1993276"/>
              <a:ext cx="5905500" cy="3143250"/>
              <a:chOff x="190500" y="1962353"/>
              <a:chExt cx="5905500" cy="3143250"/>
            </a:xfrm>
          </p:grpSpPr>
          <p:pic>
            <p:nvPicPr>
              <p:cNvPr descr="Image result for frações adição denominadores diferentes" id="360" name="Google Shape;360;p3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90500" y="1962353"/>
                <a:ext cx="5905500" cy="3143250"/>
              </a:xfrm>
              <a:prstGeom prst="rect">
                <a:avLst/>
              </a:prstGeom>
              <a:solidFill>
                <a:srgbClr val="ECECEC"/>
              </a:solidFill>
              <a:ln cap="rnd" cmpd="sng" w="1905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000" rotWithShape="0" algn="tl">
                  <a:srgbClr val="000000">
                    <a:alpha val="40784"/>
                  </a:srgbClr>
                </a:outerShdw>
              </a:effectLst>
            </p:spPr>
          </p:pic>
          <p:cxnSp>
            <p:nvCxnSpPr>
              <p:cNvPr id="361" name="Google Shape;361;p39"/>
              <p:cNvCxnSpPr/>
              <p:nvPr/>
            </p:nvCxnSpPr>
            <p:spPr>
              <a:xfrm flipH="1" rot="10800000">
                <a:off x="1268361" y="2989006"/>
                <a:ext cx="1179871" cy="924233"/>
              </a:xfrm>
              <a:prstGeom prst="straightConnector1">
                <a:avLst/>
              </a:prstGeom>
              <a:noFill/>
              <a:ln cap="flat" cmpd="sng" w="31750">
                <a:solidFill>
                  <a:srgbClr val="FF0000"/>
                </a:solidFill>
                <a:prstDash val="dot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62" name="Google Shape;362;p39"/>
              <p:cNvCxnSpPr/>
              <p:nvPr/>
            </p:nvCxnSpPr>
            <p:spPr>
              <a:xfrm rot="10800000">
                <a:off x="1406013" y="2989006"/>
                <a:ext cx="1042219" cy="855407"/>
              </a:xfrm>
              <a:prstGeom prst="straightConnector1">
                <a:avLst/>
              </a:prstGeom>
              <a:noFill/>
              <a:ln cap="flat" cmpd="sng" w="31750">
                <a:solidFill>
                  <a:schemeClr val="accent1"/>
                </a:solidFill>
                <a:prstDash val="dot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363" name="Google Shape;363;p39"/>
              <p:cNvCxnSpPr/>
              <p:nvPr/>
            </p:nvCxnSpPr>
            <p:spPr>
              <a:xfrm>
                <a:off x="1268361" y="3913239"/>
                <a:ext cx="1248697" cy="0"/>
              </a:xfrm>
              <a:prstGeom prst="straightConnector1">
                <a:avLst/>
              </a:prstGeom>
              <a:noFill/>
              <a:ln cap="flat" cmpd="sng" w="31750">
                <a:solidFill>
                  <a:srgbClr val="FF0000"/>
                </a:solidFill>
                <a:prstDash val="dot"/>
                <a:miter lim="800000"/>
                <a:headEnd len="sm" w="sm" type="none"/>
                <a:tailEnd len="med" w="med" type="triangle"/>
              </a:ln>
            </p:spPr>
          </p:cxnSp>
        </p:grpSp>
        <p:sp>
          <p:nvSpPr>
            <p:cNvPr id="364" name="Google Shape;364;p39"/>
            <p:cNvSpPr txBox="1"/>
            <p:nvPr/>
          </p:nvSpPr>
          <p:spPr>
            <a:xfrm>
              <a:off x="6911182" y="2964736"/>
              <a:ext cx="3757760" cy="120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[(3*7)+(2*10)]/30=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[21+20]/30=41/30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Conceitos Primitivos</a:t>
            </a:r>
            <a:endParaRPr/>
          </a:p>
        </p:txBody>
      </p:sp>
      <p:sp>
        <p:nvSpPr>
          <p:cNvPr id="105" name="Google Shape;105;p4"/>
          <p:cNvSpPr txBox="1"/>
          <p:nvPr/>
        </p:nvSpPr>
        <p:spPr>
          <a:xfrm>
            <a:off x="1097280" y="2098623"/>
            <a:ext cx="10058400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Número – é a ideia de quantidade;</a:t>
            </a:r>
            <a:endParaRPr/>
          </a:p>
          <a:p>
            <a:pPr indent="-1651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Numeral – é a representação  (falada ou escrita) de um número;</a:t>
            </a:r>
            <a:endParaRPr/>
          </a:p>
          <a:p>
            <a:pPr indent="-1651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Algarismo – é o símbolo numérico usado para representar um número escrito.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0"/>
          <p:cNvSpPr txBox="1"/>
          <p:nvPr/>
        </p:nvSpPr>
        <p:spPr>
          <a:xfrm>
            <a:off x="1089025" y="144463"/>
            <a:ext cx="1074102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Operações com Frações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Adição e subtração</a:t>
            </a:r>
            <a:endParaRPr/>
          </a:p>
        </p:txBody>
      </p:sp>
      <p:pic>
        <p:nvPicPr>
          <p:cNvPr descr="Image result for frações adição denominadores diferentes" id="370" name="Google Shape;37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9842" y="1375926"/>
            <a:ext cx="10464483" cy="3104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1"/>
          <p:cNvSpPr txBox="1"/>
          <p:nvPr/>
        </p:nvSpPr>
        <p:spPr>
          <a:xfrm>
            <a:off x="1450975" y="620713"/>
            <a:ext cx="1074102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Operações com Frações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Divisão</a:t>
            </a:r>
            <a:endParaRPr/>
          </a:p>
        </p:txBody>
      </p:sp>
      <p:pic>
        <p:nvPicPr>
          <p:cNvPr descr="frações5" id="376" name="Google Shape;376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0205" y="2149383"/>
            <a:ext cx="5080499" cy="3916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42"/>
          <p:cNvPicPr preferRelativeResize="0"/>
          <p:nvPr/>
        </p:nvPicPr>
        <p:blipFill rotWithShape="1">
          <a:blip r:embed="rId3">
            <a:alphaModFix/>
          </a:blip>
          <a:srcRect b="35121" l="9535" r="50821" t="25534"/>
          <a:stretch/>
        </p:blipFill>
        <p:spPr>
          <a:xfrm>
            <a:off x="235131" y="300445"/>
            <a:ext cx="5875966" cy="3128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2"/>
          <p:cNvPicPr preferRelativeResize="0"/>
          <p:nvPr/>
        </p:nvPicPr>
        <p:blipFill rotWithShape="1">
          <a:blip r:embed="rId4">
            <a:alphaModFix/>
          </a:blip>
          <a:srcRect b="26732" l="10179" r="51805" t="45906"/>
          <a:stretch/>
        </p:blipFill>
        <p:spPr>
          <a:xfrm>
            <a:off x="6111097" y="300444"/>
            <a:ext cx="5817302" cy="2246111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2"/>
          <p:cNvSpPr/>
          <p:nvPr/>
        </p:nvSpPr>
        <p:spPr>
          <a:xfrm>
            <a:off x="6111097" y="195943"/>
            <a:ext cx="5875966" cy="2350612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43"/>
          <p:cNvPicPr preferRelativeResize="0"/>
          <p:nvPr/>
        </p:nvPicPr>
        <p:blipFill rotWithShape="1">
          <a:blip r:embed="rId3">
            <a:alphaModFix/>
          </a:blip>
          <a:srcRect b="35121" l="9535" r="50821" t="25534"/>
          <a:stretch/>
        </p:blipFill>
        <p:spPr>
          <a:xfrm>
            <a:off x="235131" y="300445"/>
            <a:ext cx="5875966" cy="3128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3"/>
          <p:cNvPicPr preferRelativeResize="0"/>
          <p:nvPr/>
        </p:nvPicPr>
        <p:blipFill rotWithShape="1">
          <a:blip r:embed="rId4">
            <a:alphaModFix/>
          </a:blip>
          <a:srcRect b="26732" l="10179" r="51805" t="45906"/>
          <a:stretch/>
        </p:blipFill>
        <p:spPr>
          <a:xfrm>
            <a:off x="6111097" y="300444"/>
            <a:ext cx="5817302" cy="2246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44"/>
          <p:cNvPicPr preferRelativeResize="0"/>
          <p:nvPr/>
        </p:nvPicPr>
        <p:blipFill rotWithShape="1">
          <a:blip r:embed="rId3">
            <a:alphaModFix/>
          </a:blip>
          <a:srcRect b="31725" l="9428" r="51358" t="35121"/>
          <a:stretch/>
        </p:blipFill>
        <p:spPr>
          <a:xfrm>
            <a:off x="-1" y="73115"/>
            <a:ext cx="6059861" cy="2748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4"/>
          <p:cNvPicPr preferRelativeResize="0"/>
          <p:nvPr/>
        </p:nvPicPr>
        <p:blipFill rotWithShape="1">
          <a:blip r:embed="rId4">
            <a:alphaModFix/>
          </a:blip>
          <a:srcRect b="15746" l="10071" r="52001" t="46305"/>
          <a:stretch/>
        </p:blipFill>
        <p:spPr>
          <a:xfrm>
            <a:off x="6132142" y="73115"/>
            <a:ext cx="6000655" cy="3220691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4"/>
          <p:cNvSpPr/>
          <p:nvPr/>
        </p:nvSpPr>
        <p:spPr>
          <a:xfrm>
            <a:off x="6132142" y="73115"/>
            <a:ext cx="6000655" cy="322069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45"/>
          <p:cNvPicPr preferRelativeResize="0"/>
          <p:nvPr/>
        </p:nvPicPr>
        <p:blipFill rotWithShape="1">
          <a:blip r:embed="rId3">
            <a:alphaModFix/>
          </a:blip>
          <a:srcRect b="31725" l="9428" r="51358" t="35121"/>
          <a:stretch/>
        </p:blipFill>
        <p:spPr>
          <a:xfrm>
            <a:off x="-1" y="73115"/>
            <a:ext cx="6059861" cy="2748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5"/>
          <p:cNvPicPr preferRelativeResize="0"/>
          <p:nvPr/>
        </p:nvPicPr>
        <p:blipFill rotWithShape="1">
          <a:blip r:embed="rId4">
            <a:alphaModFix/>
          </a:blip>
          <a:srcRect b="15746" l="10071" r="52001" t="46305"/>
          <a:stretch/>
        </p:blipFill>
        <p:spPr>
          <a:xfrm>
            <a:off x="6132142" y="73115"/>
            <a:ext cx="6000655" cy="3220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46"/>
          <p:cNvPicPr preferRelativeResize="0"/>
          <p:nvPr/>
        </p:nvPicPr>
        <p:blipFill rotWithShape="1">
          <a:blip r:embed="rId3">
            <a:alphaModFix/>
          </a:blip>
          <a:srcRect b="7358" l="15429" r="57143" t="21739"/>
          <a:stretch/>
        </p:blipFill>
        <p:spPr>
          <a:xfrm>
            <a:off x="222067" y="130628"/>
            <a:ext cx="4746173" cy="6581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6"/>
          <p:cNvPicPr preferRelativeResize="0"/>
          <p:nvPr/>
        </p:nvPicPr>
        <p:blipFill rotWithShape="1">
          <a:blip r:embed="rId4">
            <a:alphaModFix/>
          </a:blip>
          <a:srcRect b="6760" l="19500" r="41286" t="12951"/>
          <a:stretch/>
        </p:blipFill>
        <p:spPr>
          <a:xfrm>
            <a:off x="6283233" y="274320"/>
            <a:ext cx="5425971" cy="5959673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6"/>
          <p:cNvSpPr/>
          <p:nvPr/>
        </p:nvSpPr>
        <p:spPr>
          <a:xfrm>
            <a:off x="6096000" y="0"/>
            <a:ext cx="5873933" cy="6494106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47"/>
          <p:cNvPicPr preferRelativeResize="0"/>
          <p:nvPr/>
        </p:nvPicPr>
        <p:blipFill rotWithShape="1">
          <a:blip r:embed="rId3">
            <a:alphaModFix/>
          </a:blip>
          <a:srcRect b="7358" l="15429" r="57143" t="21739"/>
          <a:stretch/>
        </p:blipFill>
        <p:spPr>
          <a:xfrm>
            <a:off x="222067" y="130628"/>
            <a:ext cx="4746173" cy="6581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48"/>
          <p:cNvPicPr preferRelativeResize="0"/>
          <p:nvPr/>
        </p:nvPicPr>
        <p:blipFill rotWithShape="1">
          <a:blip r:embed="rId3">
            <a:alphaModFix/>
          </a:blip>
          <a:srcRect b="6760" l="19500" r="41286" t="12951"/>
          <a:stretch/>
        </p:blipFill>
        <p:spPr>
          <a:xfrm>
            <a:off x="706345" y="355283"/>
            <a:ext cx="5425971" cy="5959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49"/>
          <p:cNvPicPr preferRelativeResize="0"/>
          <p:nvPr/>
        </p:nvPicPr>
        <p:blipFill rotWithShape="1">
          <a:blip r:embed="rId3">
            <a:alphaModFix/>
          </a:blip>
          <a:srcRect b="17077" l="6817" r="0" t="4301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2A45">
              <a:alpha val="69803"/>
            </a:srgb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6" name="Google Shape;426;p49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9667" y="6220612"/>
            <a:ext cx="398476" cy="39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9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96857" y="6220612"/>
            <a:ext cx="398476" cy="39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9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70830" y="6220612"/>
            <a:ext cx="404909" cy="404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9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flipH="1">
            <a:off x="2348020" y="6220612"/>
            <a:ext cx="398476" cy="398476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9"/>
          <p:cNvSpPr/>
          <p:nvPr/>
        </p:nvSpPr>
        <p:spPr>
          <a:xfrm>
            <a:off x="476259" y="5612368"/>
            <a:ext cx="22702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supportbr@getblue.io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49"/>
          <p:cNvSpPr txBox="1"/>
          <p:nvPr/>
        </p:nvSpPr>
        <p:spPr>
          <a:xfrm>
            <a:off x="476259" y="5243036"/>
            <a:ext cx="27241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Vem dar um oi pra gente:</a:t>
            </a:r>
            <a:endParaRPr/>
          </a:p>
        </p:txBody>
      </p:sp>
      <p:sp>
        <p:nvSpPr>
          <p:cNvPr id="432" name="Google Shape;432;p49"/>
          <p:cNvSpPr txBox="1"/>
          <p:nvPr/>
        </p:nvSpPr>
        <p:spPr>
          <a:xfrm>
            <a:off x="460496" y="401989"/>
            <a:ext cx="988695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Obrigado :)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Conjuntos</a:t>
            </a:r>
            <a:endParaRPr/>
          </a:p>
        </p:txBody>
      </p:sp>
      <p:sp>
        <p:nvSpPr>
          <p:cNvPr id="111" name="Google Shape;111;p5"/>
          <p:cNvSpPr txBox="1"/>
          <p:nvPr/>
        </p:nvSpPr>
        <p:spPr>
          <a:xfrm>
            <a:off x="1097280" y="1565207"/>
            <a:ext cx="10058400" cy="3108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Um conjunto é uma coleção de zero ou mais elementos;</a:t>
            </a:r>
            <a:endParaRPr/>
          </a:p>
          <a:p>
            <a:pPr indent="-1651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Conjuntos podem conter qualquer tipo de objeto incluindo números, símbolos e outros conjuntos;</a:t>
            </a:r>
            <a:endParaRPr/>
          </a:p>
          <a:p>
            <a:pPr indent="-1651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 objetos no conjunto são chamados de elementos ou membros do conjunto.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Elementos</a:t>
            </a:r>
            <a:endParaRPr/>
          </a:p>
        </p:txBody>
      </p:sp>
      <p:sp>
        <p:nvSpPr>
          <p:cNvPr id="117" name="Google Shape;117;p6"/>
          <p:cNvSpPr txBox="1"/>
          <p:nvPr/>
        </p:nvSpPr>
        <p:spPr>
          <a:xfrm>
            <a:off x="1097280" y="2098623"/>
            <a:ext cx="10058400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relação de pertinência é utilizada para fazer a relação entre um elemento e um conjunto;</a:t>
            </a:r>
            <a:endParaRPr/>
          </a:p>
          <a:p>
            <a:pPr indent="-1651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Essa relação serve para dizer se um elemento pertence ou  não a um determinado conjunto.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1536" y="68885"/>
            <a:ext cx="7282878" cy="5844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5862" y="119063"/>
            <a:ext cx="7481371" cy="5462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noções de conjuntos" id="132" name="Google Shape;132;p9"/>
          <p:cNvPicPr preferRelativeResize="0"/>
          <p:nvPr/>
        </p:nvPicPr>
        <p:blipFill rotWithShape="1">
          <a:blip r:embed="rId4">
            <a:alphaModFix/>
          </a:blip>
          <a:srcRect b="910" l="1396" r="1312" t="3949"/>
          <a:stretch/>
        </p:blipFill>
        <p:spPr>
          <a:xfrm>
            <a:off x="1322286" y="279376"/>
            <a:ext cx="7156652" cy="6018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2019-05-10T14:07:26Z</dcterms:created>
  <dc:creator>Raquel Donamaria</dc:creator>
</cp:coreProperties>
</file>